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1" r:id="rId3"/>
    <p:sldId id="260" r:id="rId4"/>
    <p:sldId id="257" r:id="rId5"/>
    <p:sldId id="258" r:id="rId6"/>
    <p:sldId id="259" r:id="rId7"/>
    <p:sldId id="261" r:id="rId8"/>
    <p:sldId id="262" r:id="rId9"/>
    <p:sldId id="282" r:id="rId10"/>
    <p:sldId id="268" r:id="rId11"/>
    <p:sldId id="283" r:id="rId12"/>
    <p:sldId id="284" r:id="rId13"/>
    <p:sldId id="263" r:id="rId14"/>
    <p:sldId id="264" r:id="rId15"/>
    <p:sldId id="265" r:id="rId16"/>
    <p:sldId id="286" r:id="rId17"/>
    <p:sldId id="266" r:id="rId18"/>
    <p:sldId id="287" r:id="rId19"/>
    <p:sldId id="288" r:id="rId20"/>
    <p:sldId id="289" r:id="rId21"/>
    <p:sldId id="290" r:id="rId22"/>
    <p:sldId id="267" r:id="rId23"/>
    <p:sldId id="270" r:id="rId24"/>
    <p:sldId id="271" r:id="rId25"/>
    <p:sldId id="291" r:id="rId26"/>
    <p:sldId id="274" r:id="rId27"/>
    <p:sldId id="292" r:id="rId28"/>
    <p:sldId id="293" r:id="rId29"/>
    <p:sldId id="294" r:id="rId30"/>
    <p:sldId id="295" r:id="rId31"/>
    <p:sldId id="272" r:id="rId32"/>
    <p:sldId id="273" r:id="rId33"/>
    <p:sldId id="296" r:id="rId34"/>
    <p:sldId id="298" r:id="rId35"/>
    <p:sldId id="297" r:id="rId36"/>
    <p:sldId id="27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616551-81BA-48FC-AF92-AC01D7C8E582}" v="115" dt="2020-11-10T08:33:44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Rescinito" userId="ea7e12395ac40601" providerId="LiveId" clId="{4E616551-81BA-48FC-AF92-AC01D7C8E582}"/>
    <pc:docChg chg="undo custSel addSld delSld modSld">
      <pc:chgData name="Giovanni Rescinito" userId="ea7e12395ac40601" providerId="LiveId" clId="{4E616551-81BA-48FC-AF92-AC01D7C8E582}" dt="2020-11-10T08:34:05.663" v="194" actId="20577"/>
      <pc:docMkLst>
        <pc:docMk/>
      </pc:docMkLst>
      <pc:sldChg chg="modSp">
        <pc:chgData name="Giovanni Rescinito" userId="ea7e12395ac40601" providerId="LiveId" clId="{4E616551-81BA-48FC-AF92-AC01D7C8E582}" dt="2020-11-10T08:25:18.330" v="70" actId="20577"/>
        <pc:sldMkLst>
          <pc:docMk/>
          <pc:sldMk cId="2803636804" sldId="257"/>
        </pc:sldMkLst>
        <pc:spChg chg="mod">
          <ac:chgData name="Giovanni Rescinito" userId="ea7e12395ac40601" providerId="LiveId" clId="{4E616551-81BA-48FC-AF92-AC01D7C8E582}" dt="2020-11-10T08:25:18.330" v="70" actId="20577"/>
          <ac:spMkLst>
            <pc:docMk/>
            <pc:sldMk cId="2803636804" sldId="257"/>
            <ac:spMk id="6" creationId="{B01F4553-2593-4E7B-BAD1-2AC5D61F4731}"/>
          </ac:spMkLst>
        </pc:spChg>
      </pc:sldChg>
      <pc:sldChg chg="modSp mod">
        <pc:chgData name="Giovanni Rescinito" userId="ea7e12395ac40601" providerId="LiveId" clId="{4E616551-81BA-48FC-AF92-AC01D7C8E582}" dt="2020-11-10T08:26:46.563" v="90" actId="20577"/>
        <pc:sldMkLst>
          <pc:docMk/>
          <pc:sldMk cId="2235305962" sldId="258"/>
        </pc:sldMkLst>
        <pc:spChg chg="mod">
          <ac:chgData name="Giovanni Rescinito" userId="ea7e12395ac40601" providerId="LiveId" clId="{4E616551-81BA-48FC-AF92-AC01D7C8E582}" dt="2020-11-10T08:26:46.563" v="90" actId="20577"/>
          <ac:spMkLst>
            <pc:docMk/>
            <pc:sldMk cId="2235305962" sldId="258"/>
            <ac:spMk id="5" creationId="{4D2DBC79-87A5-4FE9-9533-7A7CBBC1C51A}"/>
          </ac:spMkLst>
        </pc:spChg>
      </pc:sldChg>
      <pc:sldChg chg="modSp mod">
        <pc:chgData name="Giovanni Rescinito" userId="ea7e12395ac40601" providerId="LiveId" clId="{4E616551-81BA-48FC-AF92-AC01D7C8E582}" dt="2020-11-10T08:24:09.153" v="8" actId="20577"/>
        <pc:sldMkLst>
          <pc:docMk/>
          <pc:sldMk cId="2755207812" sldId="260"/>
        </pc:sldMkLst>
        <pc:spChg chg="mod">
          <ac:chgData name="Giovanni Rescinito" userId="ea7e12395ac40601" providerId="LiveId" clId="{4E616551-81BA-48FC-AF92-AC01D7C8E582}" dt="2020-11-10T08:24:09.153" v="8" actId="20577"/>
          <ac:spMkLst>
            <pc:docMk/>
            <pc:sldMk cId="2755207812" sldId="260"/>
            <ac:spMk id="6" creationId="{B7A4D8BA-8687-46C0-9843-BA5D1120D5BA}"/>
          </ac:spMkLst>
        </pc:spChg>
      </pc:sldChg>
      <pc:sldChg chg="modSp mod">
        <pc:chgData name="Giovanni Rescinito" userId="ea7e12395ac40601" providerId="LiveId" clId="{4E616551-81BA-48FC-AF92-AC01D7C8E582}" dt="2020-11-10T08:28:03.187" v="120" actId="20577"/>
        <pc:sldMkLst>
          <pc:docMk/>
          <pc:sldMk cId="1952961734" sldId="263"/>
        </pc:sldMkLst>
        <pc:spChg chg="mod">
          <ac:chgData name="Giovanni Rescinito" userId="ea7e12395ac40601" providerId="LiveId" clId="{4E616551-81BA-48FC-AF92-AC01D7C8E582}" dt="2020-11-10T08:28:03.187" v="120" actId="20577"/>
          <ac:spMkLst>
            <pc:docMk/>
            <pc:sldMk cId="1952961734" sldId="263"/>
            <ac:spMk id="5" creationId="{923536EA-C87A-441C-9FDD-FC9F28599F71}"/>
          </ac:spMkLst>
        </pc:spChg>
      </pc:sldChg>
      <pc:sldChg chg="modSp">
        <pc:chgData name="Giovanni Rescinito" userId="ea7e12395ac40601" providerId="LiveId" clId="{4E616551-81BA-48FC-AF92-AC01D7C8E582}" dt="2020-11-10T08:28:39.201" v="122" actId="20577"/>
        <pc:sldMkLst>
          <pc:docMk/>
          <pc:sldMk cId="3372783689" sldId="265"/>
        </pc:sldMkLst>
        <pc:spChg chg="mod">
          <ac:chgData name="Giovanni Rescinito" userId="ea7e12395ac40601" providerId="LiveId" clId="{4E616551-81BA-48FC-AF92-AC01D7C8E582}" dt="2020-11-10T08:28:39.201" v="122" actId="20577"/>
          <ac:spMkLst>
            <pc:docMk/>
            <pc:sldMk cId="3372783689" sldId="265"/>
            <ac:spMk id="10" creationId="{09019529-33DA-46AC-9ADB-9CE038B09154}"/>
          </ac:spMkLst>
        </pc:spChg>
      </pc:sldChg>
      <pc:sldChg chg="modSp mod">
        <pc:chgData name="Giovanni Rescinito" userId="ea7e12395ac40601" providerId="LiveId" clId="{4E616551-81BA-48FC-AF92-AC01D7C8E582}" dt="2020-11-10T08:33:11.620" v="175" actId="20577"/>
        <pc:sldMkLst>
          <pc:docMk/>
          <pc:sldMk cId="1434325950" sldId="273"/>
        </pc:sldMkLst>
        <pc:spChg chg="mod">
          <ac:chgData name="Giovanni Rescinito" userId="ea7e12395ac40601" providerId="LiveId" clId="{4E616551-81BA-48FC-AF92-AC01D7C8E582}" dt="2020-11-10T08:33:11.620" v="175" actId="20577"/>
          <ac:spMkLst>
            <pc:docMk/>
            <pc:sldMk cId="1434325950" sldId="273"/>
            <ac:spMk id="7" creationId="{C64099F1-5D86-44B0-BE74-4B2005930ECD}"/>
          </ac:spMkLst>
        </pc:spChg>
      </pc:sldChg>
      <pc:sldChg chg="modAnim">
        <pc:chgData name="Giovanni Rescinito" userId="ea7e12395ac40601" providerId="LiveId" clId="{4E616551-81BA-48FC-AF92-AC01D7C8E582}" dt="2020-11-10T08:30:17.798" v="152"/>
        <pc:sldMkLst>
          <pc:docMk/>
          <pc:sldMk cId="4020771320" sldId="274"/>
        </pc:sldMkLst>
      </pc:sldChg>
      <pc:sldChg chg="modSp mod">
        <pc:chgData name="Giovanni Rescinito" userId="ea7e12395ac40601" providerId="LiveId" clId="{4E616551-81BA-48FC-AF92-AC01D7C8E582}" dt="2020-11-10T08:23:22.773" v="2" actId="20577"/>
        <pc:sldMkLst>
          <pc:docMk/>
          <pc:sldMk cId="2298874452" sldId="281"/>
        </pc:sldMkLst>
        <pc:spChg chg="mod">
          <ac:chgData name="Giovanni Rescinito" userId="ea7e12395ac40601" providerId="LiveId" clId="{4E616551-81BA-48FC-AF92-AC01D7C8E582}" dt="2020-11-10T08:23:22.773" v="2" actId="20577"/>
          <ac:spMkLst>
            <pc:docMk/>
            <pc:sldMk cId="2298874452" sldId="281"/>
            <ac:spMk id="31" creationId="{34EB48CD-F114-4C16-9445-A15EB50C8932}"/>
          </ac:spMkLst>
        </pc:spChg>
      </pc:sldChg>
      <pc:sldChg chg="modSp mod">
        <pc:chgData name="Giovanni Rescinito" userId="ea7e12395ac40601" providerId="LiveId" clId="{4E616551-81BA-48FC-AF92-AC01D7C8E582}" dt="2020-11-10T08:29:07.582" v="140" actId="20577"/>
        <pc:sldMkLst>
          <pc:docMk/>
          <pc:sldMk cId="241675970" sldId="286"/>
        </pc:sldMkLst>
        <pc:spChg chg="mod">
          <ac:chgData name="Giovanni Rescinito" userId="ea7e12395ac40601" providerId="LiveId" clId="{4E616551-81BA-48FC-AF92-AC01D7C8E582}" dt="2020-11-10T08:29:07.582" v="140" actId="20577"/>
          <ac:spMkLst>
            <pc:docMk/>
            <pc:sldMk cId="241675970" sldId="286"/>
            <ac:spMk id="10" creationId="{09019529-33DA-46AC-9ADB-9CE038B09154}"/>
          </ac:spMkLst>
        </pc:spChg>
      </pc:sldChg>
      <pc:sldChg chg="modSp add del modTransition modAnim">
        <pc:chgData name="Giovanni Rescinito" userId="ea7e12395ac40601" providerId="LiveId" clId="{4E616551-81BA-48FC-AF92-AC01D7C8E582}" dt="2020-11-10T08:32:54.249" v="174" actId="20577"/>
        <pc:sldMkLst>
          <pc:docMk/>
          <pc:sldMk cId="4286775758" sldId="291"/>
        </pc:sldMkLst>
        <pc:spChg chg="mod">
          <ac:chgData name="Giovanni Rescinito" userId="ea7e12395ac40601" providerId="LiveId" clId="{4E616551-81BA-48FC-AF92-AC01D7C8E582}" dt="2020-11-10T08:32:54.249" v="174" actId="20577"/>
          <ac:spMkLst>
            <pc:docMk/>
            <pc:sldMk cId="4286775758" sldId="291"/>
            <ac:spMk id="10" creationId="{EF6D059A-BE5B-4E20-B6B0-FAF2FCFE9F7D}"/>
          </ac:spMkLst>
        </pc:spChg>
      </pc:sldChg>
      <pc:sldChg chg="modAnim">
        <pc:chgData name="Giovanni Rescinito" userId="ea7e12395ac40601" providerId="LiveId" clId="{4E616551-81BA-48FC-AF92-AC01D7C8E582}" dt="2020-11-10T08:30:23.071" v="157"/>
        <pc:sldMkLst>
          <pc:docMk/>
          <pc:sldMk cId="1714367529" sldId="292"/>
        </pc:sldMkLst>
      </pc:sldChg>
      <pc:sldChg chg="modAnim">
        <pc:chgData name="Giovanni Rescinito" userId="ea7e12395ac40601" providerId="LiveId" clId="{4E616551-81BA-48FC-AF92-AC01D7C8E582}" dt="2020-11-10T08:30:29.266" v="162"/>
        <pc:sldMkLst>
          <pc:docMk/>
          <pc:sldMk cId="1561448499" sldId="293"/>
        </pc:sldMkLst>
      </pc:sldChg>
      <pc:sldChg chg="modAnim">
        <pc:chgData name="Giovanni Rescinito" userId="ea7e12395ac40601" providerId="LiveId" clId="{4E616551-81BA-48FC-AF92-AC01D7C8E582}" dt="2020-11-10T08:30:33.673" v="167"/>
        <pc:sldMkLst>
          <pc:docMk/>
          <pc:sldMk cId="922308104" sldId="294"/>
        </pc:sldMkLst>
      </pc:sldChg>
      <pc:sldChg chg="modSp">
        <pc:chgData name="Giovanni Rescinito" userId="ea7e12395ac40601" providerId="LiveId" clId="{4E616551-81BA-48FC-AF92-AC01D7C8E582}" dt="2020-11-10T08:33:44.280" v="182" actId="20577"/>
        <pc:sldMkLst>
          <pc:docMk/>
          <pc:sldMk cId="4087074715" sldId="296"/>
        </pc:sldMkLst>
        <pc:spChg chg="mod">
          <ac:chgData name="Giovanni Rescinito" userId="ea7e12395ac40601" providerId="LiveId" clId="{4E616551-81BA-48FC-AF92-AC01D7C8E582}" dt="2020-11-10T08:33:44.280" v="182" actId="20577"/>
          <ac:spMkLst>
            <pc:docMk/>
            <pc:sldMk cId="4087074715" sldId="296"/>
            <ac:spMk id="18" creationId="{393B93F4-67FC-4446-BEB7-22852FD35B71}"/>
          </ac:spMkLst>
        </pc:spChg>
      </pc:sldChg>
      <pc:sldChg chg="modSp mod">
        <pc:chgData name="Giovanni Rescinito" userId="ea7e12395ac40601" providerId="LiveId" clId="{4E616551-81BA-48FC-AF92-AC01D7C8E582}" dt="2020-11-10T08:34:05.663" v="194" actId="20577"/>
        <pc:sldMkLst>
          <pc:docMk/>
          <pc:sldMk cId="437934035" sldId="297"/>
        </pc:sldMkLst>
        <pc:spChg chg="mod">
          <ac:chgData name="Giovanni Rescinito" userId="ea7e12395ac40601" providerId="LiveId" clId="{4E616551-81BA-48FC-AF92-AC01D7C8E582}" dt="2020-11-10T08:34:05.663" v="194" actId="20577"/>
          <ac:spMkLst>
            <pc:docMk/>
            <pc:sldMk cId="437934035" sldId="297"/>
            <ac:spMk id="6" creationId="{06D30695-F028-414A-AFF3-D4BF1898B453}"/>
          </ac:spMkLst>
        </pc:spChg>
      </pc:sldChg>
      <pc:sldChg chg="modTransition">
        <pc:chgData name="Giovanni Rescinito" userId="ea7e12395ac40601" providerId="LiveId" clId="{4E616551-81BA-48FC-AF92-AC01D7C8E582}" dt="2020-11-10T08:29:31.665" v="141"/>
        <pc:sldMkLst>
          <pc:docMk/>
          <pc:sldMk cId="3798788420" sldId="29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54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29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96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91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96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27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8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28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79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90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85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D2030A5-06E2-4AB9-8F1F-071E475ECEA7}" type="datetimeFigureOut">
              <a:rPr lang="it-IT" smtClean="0"/>
              <a:t>10/11/2020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3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28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2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35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image" Target="../media/image27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36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2.xml"/><Relationship Id="rId5" Type="http://schemas.microsoft.com/office/2007/relationships/media" Target="../media/media10.wav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image" Target="../media/image27.png"/><Relationship Id="rId3" Type="http://schemas.microsoft.com/office/2007/relationships/media" Target="../media/media14.wav"/><Relationship Id="rId7" Type="http://schemas.microsoft.com/office/2007/relationships/media" Target="../media/media16.wav"/><Relationship Id="rId12" Type="http://schemas.openxmlformats.org/officeDocument/2006/relationships/image" Target="../media/image37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15.wav"/><Relationship Id="rId11" Type="http://schemas.openxmlformats.org/officeDocument/2006/relationships/slideLayout" Target="../slideLayouts/slideLayout2.xml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4.wav"/><Relationship Id="rId9" Type="http://schemas.microsoft.com/office/2007/relationships/media" Target="../media/media17.wav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image" Target="../media/image27.png"/><Relationship Id="rId3" Type="http://schemas.microsoft.com/office/2007/relationships/media" Target="../media/media19.wav"/><Relationship Id="rId7" Type="http://schemas.microsoft.com/office/2007/relationships/media" Target="../media/media16.wav"/><Relationship Id="rId12" Type="http://schemas.openxmlformats.org/officeDocument/2006/relationships/image" Target="../media/image38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openxmlformats.org/officeDocument/2006/relationships/slideLayout" Target="../slideLayouts/slideLayout2.xml"/><Relationship Id="rId5" Type="http://schemas.microsoft.com/office/2007/relationships/media" Target="../media/media20.wav"/><Relationship Id="rId10" Type="http://schemas.openxmlformats.org/officeDocument/2006/relationships/audio" Target="../media/media17.wav"/><Relationship Id="rId4" Type="http://schemas.openxmlformats.org/officeDocument/2006/relationships/audio" Target="../media/media19.wav"/><Relationship Id="rId9" Type="http://schemas.microsoft.com/office/2007/relationships/media" Target="../media/media17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016D66-5CAF-42DF-86F6-DADBE450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CDMA Transmission 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>
                <a:solidFill>
                  <a:srgbClr val="FFFFFF"/>
                </a:solidFill>
              </a:rPr>
              <a:t>Jamming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>
                <a:solidFill>
                  <a:srgbClr val="FFFFFF"/>
                </a:solidFill>
              </a:rPr>
              <a:t>Queue Theory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CAE51A-0A16-492F-86E3-CC3BCF8526C3}"/>
              </a:ext>
            </a:extLst>
          </p:cNvPr>
          <p:cNvSpPr txBox="1"/>
          <p:nvPr/>
        </p:nvSpPr>
        <p:spPr>
          <a:xfrm>
            <a:off x="1100051" y="5225240"/>
            <a:ext cx="10058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it-IT" sz="2800" dirty="0">
                <a:solidFill>
                  <a:srgbClr val="FFFFFF"/>
                </a:solidFill>
              </a:rPr>
              <a:t>Bartolomeo Elia</a:t>
            </a:r>
            <a:br>
              <a:rPr lang="it-IT" sz="2800" dirty="0">
                <a:solidFill>
                  <a:srgbClr val="FFFFFF"/>
                </a:solidFill>
              </a:rPr>
            </a:br>
            <a:r>
              <a:rPr lang="it-IT" sz="2800" dirty="0">
                <a:solidFill>
                  <a:srgbClr val="FFFFFF"/>
                </a:solidFill>
              </a:rPr>
              <a:t>Giovanni Rescinito</a:t>
            </a:r>
            <a:br>
              <a:rPr lang="it-IT" sz="2800" dirty="0">
                <a:solidFill>
                  <a:srgbClr val="FFFFFF"/>
                </a:solidFill>
              </a:rPr>
            </a:br>
            <a:r>
              <a:rPr lang="it-IT" sz="2800" dirty="0">
                <a:solidFill>
                  <a:srgbClr val="FFFFFF"/>
                </a:solidFill>
              </a:rPr>
              <a:t>Giuseppe Seccia</a:t>
            </a:r>
          </a:p>
        </p:txBody>
      </p:sp>
    </p:spTree>
    <p:extLst>
      <p:ext uri="{BB962C8B-B14F-4D97-AF65-F5344CB8AC3E}">
        <p14:creationId xmlns:p14="http://schemas.microsoft.com/office/powerpoint/2010/main" val="173775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and #Users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BB9DB55F-0520-4388-8C25-EF351794DE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4511" r="7846" b="3864"/>
          <a:stretch/>
        </p:blipFill>
        <p:spPr>
          <a:xfrm>
            <a:off x="2026596" y="1871695"/>
            <a:ext cx="8199768" cy="44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7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0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000" dirty="0">
                    <a:latin typeface="+mn-lt"/>
                  </a:rPr>
                  <a:t> </a:t>
                </a:r>
                <a:r>
                  <a:rPr lang="it-IT" dirty="0"/>
                  <a:t>and #Users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525AF291-7ECB-4F19-8C1A-EB341754A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4" t="6288" r="8500" b="4834"/>
          <a:stretch/>
        </p:blipFill>
        <p:spPr>
          <a:xfrm>
            <a:off x="1900703" y="1811162"/>
            <a:ext cx="8390593" cy="44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0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000" dirty="0"/>
                  <a:t> </a:t>
                </a:r>
                <a:r>
                  <a:rPr lang="it-IT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it-IT" sz="4000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B328E56-AF82-45F3-94AB-4CCBF86E4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128" r="8500" b="4996"/>
          <a:stretch/>
        </p:blipFill>
        <p:spPr>
          <a:xfrm>
            <a:off x="1873222" y="1811206"/>
            <a:ext cx="8445555" cy="44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C11F16-22A2-411F-B574-42C7E5C3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Jamming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3536EA-C87A-441C-9FDD-FC9F28599F71}"/>
              </a:ext>
            </a:extLst>
          </p:cNvPr>
          <p:cNvSpPr txBox="1"/>
          <p:nvPr/>
        </p:nvSpPr>
        <p:spPr>
          <a:xfrm>
            <a:off x="1097281" y="1943887"/>
            <a:ext cx="6461110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The word </a:t>
            </a:r>
            <a:r>
              <a:rPr lang="it-IT" i="1" dirty="0"/>
              <a:t>jamming </a:t>
            </a:r>
            <a:r>
              <a:rPr lang="it-IT" dirty="0" err="1"/>
              <a:t>identifies</a:t>
            </a:r>
            <a:r>
              <a:rPr lang="it-IT" dirty="0"/>
              <a:t> the action of </a:t>
            </a:r>
            <a:r>
              <a:rPr lang="it-IT" dirty="0" err="1"/>
              <a:t>transmitting</a:t>
            </a:r>
            <a:r>
              <a:rPr lang="it-IT" dirty="0"/>
              <a:t> an high power </a:t>
            </a:r>
            <a:r>
              <a:rPr lang="it-IT" dirty="0" err="1"/>
              <a:t>signal</a:t>
            </a:r>
            <a:r>
              <a:rPr lang="it-IT" dirty="0"/>
              <a:t> to </a:t>
            </a:r>
            <a:r>
              <a:rPr lang="it-IT" dirty="0" err="1"/>
              <a:t>interfere</a:t>
            </a:r>
            <a:r>
              <a:rPr lang="it-IT" dirty="0"/>
              <a:t> with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communications</a:t>
            </a:r>
            <a:r>
              <a:rPr lang="it-IT" dirty="0"/>
              <a:t> by </a:t>
            </a:r>
            <a:r>
              <a:rPr lang="it-IT" dirty="0" err="1"/>
              <a:t>changing</a:t>
            </a:r>
            <a:r>
              <a:rPr lang="it-IT" dirty="0"/>
              <a:t> the SNR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receiver</a:t>
            </a:r>
            <a:r>
              <a:rPr lang="it-IT" dirty="0"/>
              <a:t>.</a:t>
            </a:r>
          </a:p>
          <a:p>
            <a:pPr>
              <a:lnSpc>
                <a:spcPct val="150000"/>
              </a:lnSpc>
            </a:pPr>
            <a:endParaRPr lang="it-IT" i="1" dirty="0"/>
          </a:p>
          <a:p>
            <a:pPr>
              <a:lnSpc>
                <a:spcPct val="150000"/>
              </a:lnSpc>
            </a:pPr>
            <a:r>
              <a:rPr lang="it-IT" dirty="0"/>
              <a:t>In the following slides Bit </a:t>
            </a:r>
            <a:r>
              <a:rPr lang="it-IT" dirty="0" err="1"/>
              <a:t>Error</a:t>
            </a:r>
            <a:r>
              <a:rPr lang="it-IT" dirty="0"/>
              <a:t> Rate (BER) for </a:t>
            </a:r>
            <a:r>
              <a:rPr lang="it-IT" dirty="0" err="1"/>
              <a:t>different</a:t>
            </a:r>
            <a:r>
              <a:rPr lang="it-IT" dirty="0"/>
              <a:t> jamming </a:t>
            </a:r>
            <a:r>
              <a:rPr lang="it-IT" dirty="0" err="1"/>
              <a:t>signals</a:t>
            </a:r>
            <a:r>
              <a:rPr lang="it-IT" dirty="0"/>
              <a:t> in a CDMA </a:t>
            </a:r>
            <a:r>
              <a:rPr lang="it-IT" dirty="0" err="1"/>
              <a:t>communication</a:t>
            </a:r>
            <a:r>
              <a:rPr lang="it-IT" dirty="0"/>
              <a:t>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Broadband Jammer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Tone Jammer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Single-Tone Jammer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Multi-Tone Jammer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14E76B3-5CD4-4EC9-B032-59E8642DD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16" y="2256575"/>
            <a:ext cx="3211664" cy="3255065"/>
          </a:xfrm>
          <a:prstGeom prst="rect">
            <a:avLst/>
          </a:prstGeom>
        </p:spPr>
      </p:pic>
      <p:pic>
        <p:nvPicPr>
          <p:cNvPr id="7" name="Immagine 6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496BD4EB-C3E9-4E82-9B0D-BFEFD637D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32" y="2105843"/>
            <a:ext cx="3880443" cy="38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4BD9B-2070-45FB-A150-878DCCED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Broadband Jammer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FFA43F-4006-476B-AE27-59F7E0445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3269" r="7245" b="53176"/>
          <a:stretch/>
        </p:blipFill>
        <p:spPr>
          <a:xfrm>
            <a:off x="4538517" y="2263760"/>
            <a:ext cx="6527863" cy="36613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4CD749-96F3-4239-94AC-7B7531E03C47}"/>
              </a:ext>
            </a:extLst>
          </p:cNvPr>
          <p:cNvSpPr txBox="1"/>
          <p:nvPr/>
        </p:nvSpPr>
        <p:spPr>
          <a:xfrm>
            <a:off x="1097280" y="1836423"/>
            <a:ext cx="996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dirty="0">
                <a:solidFill>
                  <a:srgbClr val="000000"/>
                </a:solidFill>
              </a:rPr>
              <a:t>Broadband or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Barrage Jammer, models a white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gaussian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noise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with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erogated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power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Pj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b="0" i="0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8F25178-0366-4B14-89D4-4E95AA34F3E6}"/>
                  </a:ext>
                </a:extLst>
              </p:cNvPr>
              <p:cNvSpPr txBox="1"/>
              <p:nvPr/>
            </p:nvSpPr>
            <p:spPr>
              <a:xfrm>
                <a:off x="1125620" y="3227405"/>
                <a:ext cx="3381414" cy="1309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it-IT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it-IT" dirty="0"/>
              </a:p>
              <a:p>
                <a:pPr algn="ctr">
                  <a:lnSpc>
                    <a:spcPct val="150000"/>
                  </a:lnSpc>
                </a:pP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𝑤𝑔𝑛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8F25178-0366-4B14-89D4-4E95AA34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20" y="3227405"/>
                <a:ext cx="3381414" cy="1309718"/>
              </a:xfrm>
              <a:prstGeom prst="rect">
                <a:avLst/>
              </a:prstGeom>
              <a:blipFill>
                <a:blip r:embed="rId3"/>
                <a:stretch>
                  <a:fillRect b="-13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21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142E90-9502-40FF-8CA2-EC9A2DA2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Tone Jammer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621779-6C0D-4219-9407-3D411B9BE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8" t="3057" r="8500" b="53958"/>
          <a:stretch/>
        </p:blipFill>
        <p:spPr>
          <a:xfrm>
            <a:off x="6126480" y="3584214"/>
            <a:ext cx="4678369" cy="25875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A77713E-D073-4B5D-9C3A-61396B8E4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0" t="4444" r="8198" b="54996"/>
          <a:stretch/>
        </p:blipFill>
        <p:spPr>
          <a:xfrm>
            <a:off x="1097280" y="3672192"/>
            <a:ext cx="4513635" cy="2441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/>
              <p:nvPr/>
            </p:nvSpPr>
            <p:spPr>
              <a:xfrm>
                <a:off x="5371795" y="2762801"/>
                <a:ext cx="142006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95" y="2762801"/>
                <a:ext cx="142006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/>
              <p:nvPr/>
            </p:nvSpPr>
            <p:spPr>
              <a:xfrm>
                <a:off x="1097280" y="1836423"/>
                <a:ext cx="9969100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Single </a:t>
                </a:r>
                <a:r>
                  <a:rPr lang="it-IT" dirty="0" err="1">
                    <a:solidFill>
                      <a:srgbClr val="000000"/>
                    </a:solidFill>
                  </a:rPr>
                  <a:t>tone</a:t>
                </a:r>
                <a:r>
                  <a:rPr lang="it-IT" dirty="0">
                    <a:solidFill>
                      <a:srgbClr val="000000"/>
                    </a:solidFill>
                  </a:rPr>
                  <a:t> jammer </a:t>
                </a:r>
                <a:r>
                  <a:rPr lang="it-IT" dirty="0" err="1">
                    <a:solidFill>
                      <a:srgbClr val="000000"/>
                    </a:solidFill>
                  </a:rPr>
                  <a:t>represents</a:t>
                </a:r>
                <a:r>
                  <a:rPr lang="it-IT" dirty="0">
                    <a:solidFill>
                      <a:srgbClr val="000000"/>
                    </a:solidFill>
                  </a:rPr>
                  <a:t> a </a:t>
                </a:r>
                <a:r>
                  <a:rPr lang="it-IT" dirty="0" err="1">
                    <a:solidFill>
                      <a:srgbClr val="000000"/>
                    </a:solidFill>
                  </a:rPr>
                  <a:t>pulse</a:t>
                </a:r>
                <a:r>
                  <a:rPr lang="it-IT" dirty="0">
                    <a:solidFill>
                      <a:srgbClr val="000000"/>
                    </a:solidFill>
                  </a:rPr>
                  <a:t> centered at frequency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with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 in the </a:t>
                </a:r>
                <a:r>
                  <a:rPr lang="it-IT" i="1" dirty="0" err="1">
                    <a:solidFill>
                      <a:srgbClr val="000000"/>
                    </a:solidFill>
                  </a:rPr>
                  <a:t>spreaded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bandwidth</a:t>
                </a:r>
                <a:r>
                  <a:rPr lang="it-IT" dirty="0">
                    <a:solidFill>
                      <a:srgbClr val="00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36423"/>
                <a:ext cx="9969100" cy="668645"/>
              </a:xfrm>
              <a:prstGeom prst="rect">
                <a:avLst/>
              </a:prstGeom>
              <a:blipFill>
                <a:blip r:embed="rId5"/>
                <a:stretch>
                  <a:fillRect l="-489" t="-3636" b="-1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3C9DAB-EBA5-44AE-BB97-FB03F32EA618}"/>
                  </a:ext>
                </a:extLst>
              </p:cNvPr>
              <p:cNvSpPr txBox="1"/>
              <p:nvPr/>
            </p:nvSpPr>
            <p:spPr>
              <a:xfrm>
                <a:off x="6706844" y="3245870"/>
                <a:ext cx="3517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it-IT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3C9DAB-EBA5-44AE-BB97-FB03F32E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844" y="3245870"/>
                <a:ext cx="351764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9F90289-B22A-4C01-B01D-561A9AB412CD}"/>
                  </a:ext>
                </a:extLst>
              </p:cNvPr>
              <p:cNvSpPr txBox="1"/>
              <p:nvPr/>
            </p:nvSpPr>
            <p:spPr>
              <a:xfrm>
                <a:off x="1747677" y="3227096"/>
                <a:ext cx="3517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9F90289-B22A-4C01-B01D-561A9AB41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77" y="3227096"/>
                <a:ext cx="351764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7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142E90-9502-40FF-8CA2-EC9A2DA2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 Tone Jammer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/>
              <p:nvPr/>
            </p:nvSpPr>
            <p:spPr>
              <a:xfrm>
                <a:off x="1387680" y="3336587"/>
                <a:ext cx="2232381" cy="12993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  <m:r>
                            <m:rPr>
                              <m:sty m:val="p"/>
                            </m:rPr>
                            <a:rPr lang="it-IT" sz="28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⁡(2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80" y="3336587"/>
                <a:ext cx="2232381" cy="1299395"/>
              </a:xfrm>
              <a:prstGeom prst="rect">
                <a:avLst/>
              </a:prstGeom>
              <a:blipFill>
                <a:blip r:embed="rId2"/>
                <a:stretch>
                  <a:fillRect r="-226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/>
              <p:nvPr/>
            </p:nvSpPr>
            <p:spPr>
              <a:xfrm>
                <a:off x="1097280" y="1836423"/>
                <a:ext cx="9969100" cy="672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</a:rPr>
                  <a:t>Multi </a:t>
                </a:r>
                <a:r>
                  <a:rPr lang="it-IT" dirty="0" err="1">
                    <a:solidFill>
                      <a:srgbClr val="000000"/>
                    </a:solidFill>
                  </a:rPr>
                  <a:t>tone</a:t>
                </a:r>
                <a:r>
                  <a:rPr lang="it-IT" dirty="0">
                    <a:solidFill>
                      <a:srgbClr val="000000"/>
                    </a:solidFill>
                  </a:rPr>
                  <a:t> jammer </a:t>
                </a:r>
                <a:r>
                  <a:rPr lang="it-IT" dirty="0" err="1">
                    <a:solidFill>
                      <a:srgbClr val="000000"/>
                    </a:solidFill>
                  </a:rPr>
                  <a:t>represents</a:t>
                </a:r>
                <a:r>
                  <a:rPr lang="it-IT" dirty="0">
                    <a:solidFill>
                      <a:srgbClr val="000000"/>
                    </a:solidFill>
                  </a:rPr>
                  <a:t> a </a:t>
                </a:r>
                <a:r>
                  <a:rPr lang="it-IT" dirty="0" err="1">
                    <a:solidFill>
                      <a:srgbClr val="000000"/>
                    </a:solidFill>
                  </a:rPr>
                  <a:t>pulse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train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centered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at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different</a:t>
                </a:r>
                <a:r>
                  <a:rPr lang="it-IT" dirty="0">
                    <a:solidFill>
                      <a:srgbClr val="000000"/>
                    </a:solidFill>
                  </a:rPr>
                  <a:t> frequencies with </a:t>
                </a:r>
                <a:r>
                  <a:rPr lang="it-IT" dirty="0" err="1">
                    <a:solidFill>
                      <a:srgbClr val="000000"/>
                    </a:solidFill>
                  </a:rPr>
                  <a:t>aggregated</a:t>
                </a:r>
                <a:r>
                  <a:rPr lang="it-IT" dirty="0">
                    <a:solidFill>
                      <a:srgbClr val="000000"/>
                    </a:solidFill>
                  </a:rPr>
                  <a:t>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000000"/>
                    </a:solidFill>
                  </a:rPr>
                  <a:t> in the </a:t>
                </a:r>
                <a:r>
                  <a:rPr lang="it-IT" i="1" dirty="0" err="1">
                    <a:solidFill>
                      <a:srgbClr val="000000"/>
                    </a:solidFill>
                  </a:rPr>
                  <a:t>spreaded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signal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</a:rPr>
                  <a:t>bandwidth</a:t>
                </a:r>
                <a:r>
                  <a:rPr lang="it-IT" dirty="0">
                    <a:solidFill>
                      <a:srgbClr val="00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36423"/>
                <a:ext cx="9969100" cy="672556"/>
              </a:xfrm>
              <a:prstGeom prst="rect">
                <a:avLst/>
              </a:prstGeom>
              <a:blipFill>
                <a:blip r:embed="rId3"/>
                <a:stretch>
                  <a:fillRect l="-489" t="-3604" r="-979" b="-126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71ECBCD-A16F-4279-BDDB-27FFD3A60D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t="3219" r="7207" b="52342"/>
          <a:stretch/>
        </p:blipFill>
        <p:spPr>
          <a:xfrm>
            <a:off x="4599147" y="2512926"/>
            <a:ext cx="6556533" cy="36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D0C83E-ABF7-4094-B73D-DFC31765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26086" r="7574" b="7521"/>
          <a:stretch/>
        </p:blipFill>
        <p:spPr>
          <a:xfrm>
            <a:off x="904870" y="1928192"/>
            <a:ext cx="10382259" cy="4174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9E98A4-4A42-4535-B639-25BC98C28EC9}"/>
                  </a:ext>
                </a:extLst>
              </p:cNvPr>
              <p:cNvSpPr txBox="1"/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#User =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9E98A4-4A42-4535-B639-25BC98C28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blipFill>
                <a:blip r:embed="rId3"/>
                <a:stretch>
                  <a:fillRect l="-4145" t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11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D0C83E-ABF7-4094-B73D-DFC31765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826" r="6955" b="5684"/>
          <a:stretch/>
        </p:blipFill>
        <p:spPr>
          <a:xfrm>
            <a:off x="1291093" y="1786348"/>
            <a:ext cx="9670774" cy="45150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448A45-93F2-4976-BD17-E4ABCD803E66}"/>
              </a:ext>
            </a:extLst>
          </p:cNvPr>
          <p:cNvSpPr txBox="1"/>
          <p:nvPr/>
        </p:nvSpPr>
        <p:spPr>
          <a:xfrm>
            <a:off x="5327190" y="1786348"/>
            <a:ext cx="1598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Jamming </a:t>
            </a:r>
            <a:r>
              <a:rPr lang="it-IT" sz="1200" b="1" dirty="0" err="1"/>
              <a:t>intensity</a:t>
            </a:r>
            <a:r>
              <a:rPr lang="it-IT" sz="1200" b="1" dirty="0"/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20002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428569-EEB8-4CD9-B12D-11897FD1C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0" t="3194" r="8582" b="36773"/>
          <a:stretch/>
        </p:blipFill>
        <p:spPr>
          <a:xfrm>
            <a:off x="718687" y="2067339"/>
            <a:ext cx="10754626" cy="39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5F7F0-CB4D-4094-B488-B2CB338A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cxnSp>
        <p:nvCxnSpPr>
          <p:cNvPr id="9" name="Straight Connector 27">
            <a:extLst>
              <a:ext uri="{FF2B5EF4-FFF2-40B4-BE49-F238E27FC236}">
                <a16:creationId xmlns:a16="http://schemas.microsoft.com/office/drawing/2014/main" id="{6490F54B-7F97-4BEB-A32B-895926D4BF95}"/>
              </a:ext>
            </a:extLst>
          </p:cNvPr>
          <p:cNvCxnSpPr>
            <a:cxnSpLocks/>
            <a:stCxn id="15" idx="2"/>
            <a:endCxn id="13" idx="6"/>
          </p:cNvCxnSpPr>
          <p:nvPr/>
        </p:nvCxnSpPr>
        <p:spPr>
          <a:xfrm flipH="1" flipV="1">
            <a:off x="6074309" y="3550722"/>
            <a:ext cx="3002284" cy="150625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3">
            <a:extLst>
              <a:ext uri="{FF2B5EF4-FFF2-40B4-BE49-F238E27FC236}">
                <a16:creationId xmlns:a16="http://schemas.microsoft.com/office/drawing/2014/main" id="{051E4495-20C4-4A56-BCFA-E5BB893BE64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804723" y="3550722"/>
            <a:ext cx="2681106" cy="150625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">
            <a:extLst>
              <a:ext uri="{FF2B5EF4-FFF2-40B4-BE49-F238E27FC236}">
                <a16:creationId xmlns:a16="http://schemas.microsoft.com/office/drawing/2014/main" id="{35E8DEF0-5FE2-44D6-ADF3-A4FB8E175696}"/>
              </a:ext>
            </a:extLst>
          </p:cNvPr>
          <p:cNvSpPr/>
          <p:nvPr/>
        </p:nvSpPr>
        <p:spPr>
          <a:xfrm>
            <a:off x="2216243" y="4762735"/>
            <a:ext cx="588480" cy="58848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607F4FD9-1162-45A3-AD5F-93C636E8E456}"/>
              </a:ext>
            </a:extLst>
          </p:cNvPr>
          <p:cNvSpPr txBox="1"/>
          <p:nvPr/>
        </p:nvSpPr>
        <p:spPr>
          <a:xfrm>
            <a:off x="2318831" y="473380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813C0E-6CC1-40B9-98E7-986FD5BDB535}"/>
              </a:ext>
            </a:extLst>
          </p:cNvPr>
          <p:cNvSpPr/>
          <p:nvPr/>
        </p:nvSpPr>
        <p:spPr>
          <a:xfrm>
            <a:off x="5485829" y="3256482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E72E-766B-42BD-95D7-34072DC39696}"/>
              </a:ext>
            </a:extLst>
          </p:cNvPr>
          <p:cNvSpPr txBox="1"/>
          <p:nvPr/>
        </p:nvSpPr>
        <p:spPr>
          <a:xfrm>
            <a:off x="5588417" y="3227556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1F0F12-BE57-4698-AC88-DEA1D6F09770}"/>
              </a:ext>
            </a:extLst>
          </p:cNvPr>
          <p:cNvSpPr/>
          <p:nvPr/>
        </p:nvSpPr>
        <p:spPr>
          <a:xfrm>
            <a:off x="9076593" y="4762735"/>
            <a:ext cx="588480" cy="58848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3C2A8-6E25-489D-93B6-D47C5F2EBDF3}"/>
              </a:ext>
            </a:extLst>
          </p:cNvPr>
          <p:cNvSpPr txBox="1"/>
          <p:nvPr/>
        </p:nvSpPr>
        <p:spPr>
          <a:xfrm>
            <a:off x="9179181" y="473380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3" name="Group 95">
            <a:extLst>
              <a:ext uri="{FF2B5EF4-FFF2-40B4-BE49-F238E27FC236}">
                <a16:creationId xmlns:a16="http://schemas.microsoft.com/office/drawing/2014/main" id="{4D698765-F461-4B89-BB8D-7659BC88003A}"/>
              </a:ext>
            </a:extLst>
          </p:cNvPr>
          <p:cNvGrpSpPr/>
          <p:nvPr/>
        </p:nvGrpSpPr>
        <p:grpSpPr>
          <a:xfrm>
            <a:off x="1484496" y="3569710"/>
            <a:ext cx="2126507" cy="1149636"/>
            <a:chOff x="378640" y="3809602"/>
            <a:chExt cx="2126507" cy="1149636"/>
          </a:xfrm>
        </p:grpSpPr>
        <p:sp>
          <p:nvSpPr>
            <p:cNvPr id="24" name="TextBox 82">
              <a:extLst>
                <a:ext uri="{FF2B5EF4-FFF2-40B4-BE49-F238E27FC236}">
                  <a16:creationId xmlns:a16="http://schemas.microsoft.com/office/drawing/2014/main" id="{3E18B15F-58E2-4D67-BD2A-1B3319A7D267}"/>
                </a:ext>
              </a:extLst>
            </p:cNvPr>
            <p:cNvSpPr txBox="1"/>
            <p:nvPr/>
          </p:nvSpPr>
          <p:spPr>
            <a:xfrm>
              <a:off x="378640" y="3809602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CDMA</a:t>
              </a:r>
            </a:p>
          </p:txBody>
        </p:sp>
        <p:sp>
          <p:nvSpPr>
            <p:cNvPr id="25" name="TextBox 83">
              <a:extLst>
                <a:ext uri="{FF2B5EF4-FFF2-40B4-BE49-F238E27FC236}">
                  <a16:creationId xmlns:a16="http://schemas.microsoft.com/office/drawing/2014/main" id="{D32F0C48-30B3-48B0-9054-1D0B2A06814A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PN Codes 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M-Sequence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  <p:grpSp>
        <p:nvGrpSpPr>
          <p:cNvPr id="26" name="Group 96">
            <a:extLst>
              <a:ext uri="{FF2B5EF4-FFF2-40B4-BE49-F238E27FC236}">
                <a16:creationId xmlns:a16="http://schemas.microsoft.com/office/drawing/2014/main" id="{53349D1F-6B21-4595-934C-87F9A69C502A}"/>
              </a:ext>
            </a:extLst>
          </p:cNvPr>
          <p:cNvGrpSpPr/>
          <p:nvPr/>
        </p:nvGrpSpPr>
        <p:grpSpPr>
          <a:xfrm>
            <a:off x="4716814" y="2317354"/>
            <a:ext cx="2126507" cy="903414"/>
            <a:chOff x="2281192" y="2835528"/>
            <a:chExt cx="2126507" cy="903414"/>
          </a:xfrm>
        </p:grpSpPr>
        <p:sp>
          <p:nvSpPr>
            <p:cNvPr id="27" name="TextBox 84">
              <a:extLst>
                <a:ext uri="{FF2B5EF4-FFF2-40B4-BE49-F238E27FC236}">
                  <a16:creationId xmlns:a16="http://schemas.microsoft.com/office/drawing/2014/main" id="{E402B914-1CEE-4B72-AC99-6EB57B778D61}"/>
                </a:ext>
              </a:extLst>
            </p:cNvPr>
            <p:cNvSpPr txBox="1"/>
            <p:nvPr/>
          </p:nvSpPr>
          <p:spPr>
            <a:xfrm>
              <a:off x="2281192" y="2835528"/>
              <a:ext cx="212650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</a:rPr>
                <a:t>Jamming</a:t>
              </a:r>
            </a:p>
          </p:txBody>
        </p:sp>
        <p:sp>
          <p:nvSpPr>
            <p:cNvPr id="28" name="TextBox 85">
              <a:extLst>
                <a:ext uri="{FF2B5EF4-FFF2-40B4-BE49-F238E27FC236}">
                  <a16:creationId xmlns:a16="http://schemas.microsoft.com/office/drawing/2014/main" id="{6087BE9C-34FA-4A48-8C4C-34609E2638D9}"/>
                </a:ext>
              </a:extLst>
            </p:cNvPr>
            <p:cNvSpPr txBox="1"/>
            <p:nvPr/>
          </p:nvSpPr>
          <p:spPr>
            <a:xfrm>
              <a:off x="2281192" y="3154167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Jammer Types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  <p:grpSp>
        <p:nvGrpSpPr>
          <p:cNvPr id="29" name="Group 99">
            <a:extLst>
              <a:ext uri="{FF2B5EF4-FFF2-40B4-BE49-F238E27FC236}">
                <a16:creationId xmlns:a16="http://schemas.microsoft.com/office/drawing/2014/main" id="{C6D6E3BA-66A4-4DB4-93F3-A173AF5880F9}"/>
              </a:ext>
            </a:extLst>
          </p:cNvPr>
          <p:cNvGrpSpPr/>
          <p:nvPr/>
        </p:nvGrpSpPr>
        <p:grpSpPr>
          <a:xfrm>
            <a:off x="8307578" y="3769765"/>
            <a:ext cx="2126507" cy="903414"/>
            <a:chOff x="4246516" y="3872063"/>
            <a:chExt cx="2126507" cy="903414"/>
          </a:xfrm>
        </p:grpSpPr>
        <p:sp>
          <p:nvSpPr>
            <p:cNvPr id="30" name="TextBox 86">
              <a:extLst>
                <a:ext uri="{FF2B5EF4-FFF2-40B4-BE49-F238E27FC236}">
                  <a16:creationId xmlns:a16="http://schemas.microsoft.com/office/drawing/2014/main" id="{B4C35E08-043A-483C-B556-4BFDA3CA2E11}"/>
                </a:ext>
              </a:extLst>
            </p:cNvPr>
            <p:cNvSpPr txBox="1"/>
            <p:nvPr/>
          </p:nvSpPr>
          <p:spPr>
            <a:xfrm>
              <a:off x="4246516" y="3872063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Queue Theory</a:t>
              </a:r>
            </a:p>
          </p:txBody>
        </p:sp>
        <p:sp>
          <p:nvSpPr>
            <p:cNvPr id="31" name="TextBox 87">
              <a:extLst>
                <a:ext uri="{FF2B5EF4-FFF2-40B4-BE49-F238E27FC236}">
                  <a16:creationId xmlns:a16="http://schemas.microsoft.com/office/drawing/2014/main" id="{34EB48CD-F114-4C16-9445-A15EB50C8932}"/>
                </a:ext>
              </a:extLst>
            </p:cNvPr>
            <p:cNvSpPr txBox="1"/>
            <p:nvPr/>
          </p:nvSpPr>
          <p:spPr>
            <a:xfrm>
              <a:off x="4246516" y="4190702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M/M/K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8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AA0094-357F-4857-9FAE-D81AE873A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t="3771" r="7228" b="6411"/>
          <a:stretch/>
        </p:blipFill>
        <p:spPr>
          <a:xfrm>
            <a:off x="1066800" y="1940093"/>
            <a:ext cx="10058400" cy="43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54C253-0E2E-4700-B840-DE48C962B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t="3439" r="7065" b="5091"/>
          <a:stretch/>
        </p:blipFill>
        <p:spPr>
          <a:xfrm>
            <a:off x="1237752" y="1823984"/>
            <a:ext cx="9716495" cy="44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AA9B3-BA66-4900-A738-8CA70BC2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BER varying Jamming Intensity and Type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7C1918-B5B4-4EB0-BCA1-5961A77DB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5437" r="7934" b="4043"/>
          <a:stretch/>
        </p:blipFill>
        <p:spPr>
          <a:xfrm>
            <a:off x="1816054" y="1787174"/>
            <a:ext cx="8559891" cy="45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2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AA9B3-BA66-4900-A738-8CA70BC2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BER varying Jamming Type and #User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8C48F5-07B3-4EDB-8F92-AEF369EE7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t="5481" r="7367" b="5966"/>
          <a:stretch/>
        </p:blipFill>
        <p:spPr>
          <a:xfrm>
            <a:off x="1097280" y="1792892"/>
            <a:ext cx="7803529" cy="448144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A3859B-D729-4B84-80B0-DA64C27F1850}"/>
              </a:ext>
            </a:extLst>
          </p:cNvPr>
          <p:cNvSpPr txBox="1"/>
          <p:nvPr/>
        </p:nvSpPr>
        <p:spPr>
          <a:xfrm>
            <a:off x="8900809" y="2101175"/>
            <a:ext cx="243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Jamming </a:t>
            </a:r>
            <a:r>
              <a:rPr lang="it-IT" dirty="0" err="1"/>
              <a:t>intensity</a:t>
            </a:r>
            <a:r>
              <a:rPr lang="it-IT" dirty="0"/>
              <a:t> = 10</a:t>
            </a:r>
          </a:p>
        </p:txBody>
      </p:sp>
    </p:spTree>
    <p:extLst>
      <p:ext uri="{BB962C8B-B14F-4D97-AF65-F5344CB8AC3E}">
        <p14:creationId xmlns:p14="http://schemas.microsoft.com/office/powerpoint/2010/main" val="14772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57AA9B3-BA66-4900-A738-8CA70BC204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Jamming Type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8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800" dirty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57AA9B3-BA66-4900-A738-8CA70BC20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78D59CEC-44E6-4DB8-8AC3-A935156B6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5642" r="7925" b="5481"/>
          <a:stretch/>
        </p:blipFill>
        <p:spPr>
          <a:xfrm>
            <a:off x="1097280" y="1795601"/>
            <a:ext cx="7891077" cy="45176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B7C949-5AA3-4D28-AD14-05A32E58B13E}"/>
              </a:ext>
            </a:extLst>
          </p:cNvPr>
          <p:cNvSpPr txBox="1"/>
          <p:nvPr/>
        </p:nvSpPr>
        <p:spPr>
          <a:xfrm>
            <a:off x="8900809" y="2101175"/>
            <a:ext cx="2431914" cy="136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it-IT" dirty="0"/>
              <a:t>Jamming </a:t>
            </a:r>
            <a:r>
              <a:rPr lang="it-IT" dirty="0" err="1"/>
              <a:t>intensity</a:t>
            </a:r>
            <a:r>
              <a:rPr lang="it-IT" dirty="0"/>
              <a:t> = 5</a:t>
            </a:r>
          </a:p>
          <a:p>
            <a:pPr>
              <a:lnSpc>
                <a:spcPct val="250000"/>
              </a:lnSpc>
            </a:pPr>
            <a:r>
              <a:rPr lang="it-IT" dirty="0"/>
              <a:t>#Users = 16</a:t>
            </a:r>
          </a:p>
        </p:txBody>
      </p:sp>
    </p:spTree>
    <p:extLst>
      <p:ext uri="{BB962C8B-B14F-4D97-AF65-F5344CB8AC3E}">
        <p14:creationId xmlns:p14="http://schemas.microsoft.com/office/powerpoint/2010/main" val="14319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0C8CA-A8F0-49AC-AA3C-9EE08A17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A8AF4D-EC70-4D05-9B18-D8CFC048D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7084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Audio samples </a:t>
            </a:r>
            <a:r>
              <a:rPr lang="it-IT" dirty="0" err="1"/>
              <a:t>used</a:t>
            </a:r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F52288A-9C1E-4754-9348-E4892B39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59000"/>
              </p:ext>
            </p:extLst>
          </p:nvPr>
        </p:nvGraphicFramePr>
        <p:xfrm>
          <a:off x="1097280" y="2324948"/>
          <a:ext cx="8128000" cy="370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4534987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406814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9424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41900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8325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123291"/>
                  </a:ext>
                </a:extLst>
              </a:tr>
            </a:tbl>
          </a:graphicData>
        </a:graphic>
      </p:graphicFrame>
      <p:pic>
        <p:nvPicPr>
          <p:cNvPr id="5" name="audio_1">
            <a:hlinkClick r:id="" action="ppaction://media"/>
            <a:extLst>
              <a:ext uri="{FF2B5EF4-FFF2-40B4-BE49-F238E27FC236}">
                <a16:creationId xmlns:a16="http://schemas.microsoft.com/office/drawing/2014/main" id="{4BFA69C8-7C29-405E-8C40-9423E9BBB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88087" y="2941637"/>
            <a:ext cx="487363" cy="487363"/>
          </a:xfrm>
          <a:prstGeom prst="rect">
            <a:avLst/>
          </a:prstGeom>
        </p:spPr>
      </p:pic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F6F95D7C-A265-41FE-A355-08147B25FD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02842" y="2941636"/>
            <a:ext cx="487363" cy="487363"/>
          </a:xfrm>
          <a:prstGeom prst="rect">
            <a:avLst/>
          </a:prstGeom>
        </p:spPr>
      </p:pic>
      <p:pic>
        <p:nvPicPr>
          <p:cNvPr id="7" name="audio_3">
            <a:hlinkClick r:id="" action="ppaction://media"/>
            <a:extLst>
              <a:ext uri="{FF2B5EF4-FFF2-40B4-BE49-F238E27FC236}">
                <a16:creationId xmlns:a16="http://schemas.microsoft.com/office/drawing/2014/main" id="{DDF53FB5-4FE4-4C30-AECB-F78D67F8FA4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17598" y="2941636"/>
            <a:ext cx="487363" cy="487363"/>
          </a:xfrm>
          <a:prstGeom prst="rect">
            <a:avLst/>
          </a:prstGeom>
        </p:spPr>
      </p:pic>
      <p:pic>
        <p:nvPicPr>
          <p:cNvPr id="8" name="audio_4">
            <a:hlinkClick r:id="" action="ppaction://media"/>
            <a:extLst>
              <a:ext uri="{FF2B5EF4-FFF2-40B4-BE49-F238E27FC236}">
                <a16:creationId xmlns:a16="http://schemas.microsoft.com/office/drawing/2014/main" id="{E7905FC2-C012-4BD0-9F2C-1BF2DF4C9F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97205" y="2941635"/>
            <a:ext cx="487363" cy="487363"/>
          </a:xfrm>
          <a:prstGeom prst="rect">
            <a:avLst/>
          </a:prstGeom>
        </p:spPr>
      </p:pic>
      <p:pic>
        <p:nvPicPr>
          <p:cNvPr id="9" name="audio_5">
            <a:hlinkClick r:id="" action="ppaction://media"/>
            <a:extLst>
              <a:ext uri="{FF2B5EF4-FFF2-40B4-BE49-F238E27FC236}">
                <a16:creationId xmlns:a16="http://schemas.microsoft.com/office/drawing/2014/main" id="{FDB11A3B-1DC3-425A-A0C6-FE4E16F71F8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76812" y="2941634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F6D059A-BE5B-4E20-B6B0-FAF2FCFE9F7D}"/>
                  </a:ext>
                </a:extLst>
              </p:cNvPr>
              <p:cNvSpPr txBox="1"/>
              <p:nvPr/>
            </p:nvSpPr>
            <p:spPr>
              <a:xfrm>
                <a:off x="1097280" y="3725694"/>
                <a:ext cx="6470839" cy="2446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 err="1"/>
                  <a:t>Sperimentations</a:t>
                </a:r>
                <a:r>
                  <a:rPr lang="it-IT" dirty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3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15 - </a:t>
                </a:r>
                <a:r>
                  <a:rPr lang="it-IT" dirty="0" err="1"/>
                  <a:t>Without</a:t>
                </a:r>
                <a:r>
                  <a:rPr lang="it-IT" dirty="0"/>
                  <a:t> Jamming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Broadband Jammer - Jamming Intensity 7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Single-Tone Jammer - Jamming Intensity 7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Multi-Tone Jammer - Jamming Intensity 7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F6D059A-BE5B-4E20-B6B0-FAF2FCFE9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725694"/>
                <a:ext cx="6470839" cy="2446824"/>
              </a:xfrm>
              <a:prstGeom prst="rect">
                <a:avLst/>
              </a:prstGeom>
              <a:blipFill>
                <a:blip r:embed="rId1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7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829427"/>
            <a:ext cx="8328822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Audio 1                           Bit Error Rate 0.2505 – Symbol Error Rate 0.9819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/>
              <a:t>Audio 2 				Bit Error Rate 0.0000 – Symbol Error Rate 0.0000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/>
              <a:t>Audio 3 				Bit Error Rate 0.2502 – Symbol Error Rate 0.9820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pic>
        <p:nvPicPr>
          <p:cNvPr id="3" name="audio_1">
            <a:hlinkClick r:id="" action="ppaction://media"/>
            <a:extLst>
              <a:ext uri="{FF2B5EF4-FFF2-40B4-BE49-F238E27FC236}">
                <a16:creationId xmlns:a16="http://schemas.microsoft.com/office/drawing/2014/main" id="{BABC7B19-A68E-4540-9788-BE5CDAA61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7" y="2915407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974874"/>
                <a:ext cx="4651767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3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15 - </a:t>
                </a:r>
                <a:r>
                  <a:rPr lang="it-IT" sz="2400" dirty="0" err="1"/>
                  <a:t>Without</a:t>
                </a:r>
                <a:r>
                  <a:rPr lang="it-IT" sz="2400" dirty="0"/>
                  <a:t> Jamming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74874"/>
                <a:ext cx="4651767" cy="588110"/>
              </a:xfrm>
              <a:prstGeom prst="rect">
                <a:avLst/>
              </a:prstGeom>
              <a:blipFill>
                <a:blip r:embed="rId7"/>
                <a:stretch>
                  <a:fillRect l="-1966" r="-1704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6AA3F476-1D72-46D1-9299-3A803D3163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6" y="3763007"/>
            <a:ext cx="487363" cy="487363"/>
          </a:xfrm>
          <a:prstGeom prst="rect">
            <a:avLst/>
          </a:prstGeom>
        </p:spPr>
      </p:pic>
      <p:pic>
        <p:nvPicPr>
          <p:cNvPr id="7" name="audio_3">
            <a:hlinkClick r:id="" action="ppaction://media"/>
            <a:extLst>
              <a:ext uri="{FF2B5EF4-FFF2-40B4-BE49-F238E27FC236}">
                <a16:creationId xmlns:a16="http://schemas.microsoft.com/office/drawing/2014/main" id="{57397A68-4544-40F9-8CAB-23DB9AA1D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5" y="46950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693237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0.0065 – Symbol Error Rate 0.0985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0.0085 – Symbol Error Rate 0.1262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0.0066 – Symbol Error Rate 0.0998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0.0017 – Symbol Error Rate 0.0272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 0086 – Symbol Error Rate 0.1278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Broadband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_1">
            <a:hlinkClick r:id="" action="ppaction://media"/>
            <a:extLst>
              <a:ext uri="{FF2B5EF4-FFF2-40B4-BE49-F238E27FC236}">
                <a16:creationId xmlns:a16="http://schemas.microsoft.com/office/drawing/2014/main" id="{18357AAA-B7E4-497D-972A-B2B65B539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2693237"/>
            <a:ext cx="487363" cy="487363"/>
          </a:xfrm>
          <a:prstGeom prst="rect">
            <a:avLst/>
          </a:prstGeom>
        </p:spPr>
      </p:pic>
      <p:pic>
        <p:nvPicPr>
          <p:cNvPr id="9" name="audio_2">
            <a:hlinkClick r:id="" action="ppaction://media"/>
            <a:extLst>
              <a:ext uri="{FF2B5EF4-FFF2-40B4-BE49-F238E27FC236}">
                <a16:creationId xmlns:a16="http://schemas.microsoft.com/office/drawing/2014/main" id="{279B0F4B-C8E2-4E95-B704-2342BECC55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3405021"/>
            <a:ext cx="487363" cy="487363"/>
          </a:xfrm>
          <a:prstGeom prst="rect">
            <a:avLst/>
          </a:prstGeom>
        </p:spPr>
      </p:pic>
      <p:pic>
        <p:nvPicPr>
          <p:cNvPr id="10" name="audio_3">
            <a:hlinkClick r:id="" action="ppaction://media"/>
            <a:extLst>
              <a:ext uri="{FF2B5EF4-FFF2-40B4-BE49-F238E27FC236}">
                <a16:creationId xmlns:a16="http://schemas.microsoft.com/office/drawing/2014/main" id="{4DD846DD-DE85-41CF-8E3D-A4BC581B19C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4122350"/>
            <a:ext cx="487363" cy="487363"/>
          </a:xfrm>
          <a:prstGeom prst="rect">
            <a:avLst/>
          </a:prstGeom>
        </p:spPr>
      </p:pic>
      <p:pic>
        <p:nvPicPr>
          <p:cNvPr id="11" name="audio_4">
            <a:hlinkClick r:id="" action="ppaction://media"/>
            <a:extLst>
              <a:ext uri="{FF2B5EF4-FFF2-40B4-BE49-F238E27FC236}">
                <a16:creationId xmlns:a16="http://schemas.microsoft.com/office/drawing/2014/main" id="{E634A5DE-E1E8-4E47-89E2-292383CC007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4876156"/>
            <a:ext cx="487363" cy="487363"/>
          </a:xfrm>
          <a:prstGeom prst="rect">
            <a:avLst/>
          </a:prstGeom>
        </p:spPr>
      </p:pic>
      <p:pic>
        <p:nvPicPr>
          <p:cNvPr id="12" name="audio_5">
            <a:hlinkClick r:id="" action="ppaction://media"/>
            <a:extLst>
              <a:ext uri="{FF2B5EF4-FFF2-40B4-BE49-F238E27FC236}">
                <a16:creationId xmlns:a16="http://schemas.microsoft.com/office/drawing/2014/main" id="{01E48B50-A67D-4113-A2FC-36A69B1FD7E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56299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6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732150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0.0022 – Symbol Error Rate 0.0350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0.0000 – Symbol Error Rate 0.0002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0.0000 – Symbol Error Rate 0.0001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 0000 – Symbol Error Rate 0.0001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Multi-Tone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_1">
            <a:hlinkClick r:id="" action="ppaction://media"/>
            <a:extLst>
              <a:ext uri="{FF2B5EF4-FFF2-40B4-BE49-F238E27FC236}">
                <a16:creationId xmlns:a16="http://schemas.microsoft.com/office/drawing/2014/main" id="{76089F9B-ACF2-4C38-87A8-97213A81C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6" y="2737014"/>
            <a:ext cx="487363" cy="487363"/>
          </a:xfrm>
          <a:prstGeom prst="rect">
            <a:avLst/>
          </a:prstGeom>
        </p:spPr>
      </p:pic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829F30A2-F845-4697-A140-3A8E1450F9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3439070"/>
            <a:ext cx="487362" cy="487362"/>
          </a:xfrm>
          <a:prstGeom prst="rect">
            <a:avLst/>
          </a:prstGeom>
        </p:spPr>
      </p:pic>
      <p:pic>
        <p:nvPicPr>
          <p:cNvPr id="15" name="audio_3">
            <a:hlinkClick r:id="" action="ppaction://media"/>
            <a:extLst>
              <a:ext uri="{FF2B5EF4-FFF2-40B4-BE49-F238E27FC236}">
                <a16:creationId xmlns:a16="http://schemas.microsoft.com/office/drawing/2014/main" id="{33411EA4-097B-4BA0-9FA4-C7C5D2CF62B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4192875"/>
            <a:ext cx="487362" cy="487362"/>
          </a:xfrm>
          <a:prstGeom prst="rect">
            <a:avLst/>
          </a:prstGeom>
        </p:spPr>
      </p:pic>
      <p:pic>
        <p:nvPicPr>
          <p:cNvPr id="16" name="audio_4">
            <a:hlinkClick r:id="" action="ppaction://media"/>
            <a:extLst>
              <a:ext uri="{FF2B5EF4-FFF2-40B4-BE49-F238E27FC236}">
                <a16:creationId xmlns:a16="http://schemas.microsoft.com/office/drawing/2014/main" id="{FC37E20D-5177-4DDA-82C6-7B2C72582E7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95037" y="4836572"/>
            <a:ext cx="487362" cy="487363"/>
          </a:xfrm>
          <a:prstGeom prst="rect">
            <a:avLst/>
          </a:prstGeom>
        </p:spPr>
      </p:pic>
      <p:pic>
        <p:nvPicPr>
          <p:cNvPr id="17" name="audio_5">
            <a:hlinkClick r:id="" action="ppaction://media"/>
            <a:extLst>
              <a:ext uri="{FF2B5EF4-FFF2-40B4-BE49-F238E27FC236}">
                <a16:creationId xmlns:a16="http://schemas.microsoft.com/office/drawing/2014/main" id="{5614BE1D-BF58-40A7-9536-7A62263185E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5645101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751605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0.0000 – Symbol Error Rate 0.0000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97052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Users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Single-Tone Jammer - Jamming Intensity 7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97052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26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_1">
            <a:hlinkClick r:id="" action="ppaction://media"/>
            <a:extLst>
              <a:ext uri="{FF2B5EF4-FFF2-40B4-BE49-F238E27FC236}">
                <a16:creationId xmlns:a16="http://schemas.microsoft.com/office/drawing/2014/main" id="{89E78556-9825-476D-915A-96E216F4D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6" y="2751605"/>
            <a:ext cx="487363" cy="487362"/>
          </a:xfrm>
          <a:prstGeom prst="rect">
            <a:avLst/>
          </a:prstGeom>
        </p:spPr>
      </p:pic>
      <p:pic>
        <p:nvPicPr>
          <p:cNvPr id="8" name="audio_2">
            <a:hlinkClick r:id="" action="ppaction://media"/>
            <a:extLst>
              <a:ext uri="{FF2B5EF4-FFF2-40B4-BE49-F238E27FC236}">
                <a16:creationId xmlns:a16="http://schemas.microsoft.com/office/drawing/2014/main" id="{2ACE98C5-CD31-4F57-862B-7D828AEE96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5" y="3505410"/>
            <a:ext cx="487363" cy="487362"/>
          </a:xfrm>
          <a:prstGeom prst="rect">
            <a:avLst/>
          </a:prstGeom>
        </p:spPr>
      </p:pic>
      <p:pic>
        <p:nvPicPr>
          <p:cNvPr id="9" name="audio_3">
            <a:hlinkClick r:id="" action="ppaction://media"/>
            <a:extLst>
              <a:ext uri="{FF2B5EF4-FFF2-40B4-BE49-F238E27FC236}">
                <a16:creationId xmlns:a16="http://schemas.microsoft.com/office/drawing/2014/main" id="{9C85ADCF-792E-4D11-A2BD-3135B3C43AA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4" y="4259215"/>
            <a:ext cx="487363" cy="487363"/>
          </a:xfrm>
          <a:prstGeom prst="rect">
            <a:avLst/>
          </a:prstGeom>
        </p:spPr>
      </p:pic>
      <p:pic>
        <p:nvPicPr>
          <p:cNvPr id="10" name="audio_4">
            <a:hlinkClick r:id="" action="ppaction://media"/>
            <a:extLst>
              <a:ext uri="{FF2B5EF4-FFF2-40B4-BE49-F238E27FC236}">
                <a16:creationId xmlns:a16="http://schemas.microsoft.com/office/drawing/2014/main" id="{09F201D3-AB13-4C1D-92CF-3D174CFC84D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5" y="4989248"/>
            <a:ext cx="487362" cy="487362"/>
          </a:xfrm>
          <a:prstGeom prst="rect">
            <a:avLst/>
          </a:prstGeom>
        </p:spPr>
      </p:pic>
      <p:pic>
        <p:nvPicPr>
          <p:cNvPr id="11" name="audio_5">
            <a:hlinkClick r:id="" action="ppaction://media"/>
            <a:extLst>
              <a:ext uri="{FF2B5EF4-FFF2-40B4-BE49-F238E27FC236}">
                <a16:creationId xmlns:a16="http://schemas.microsoft.com/office/drawing/2014/main" id="{12E057A5-A9CA-4602-9632-891799D2F36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4" y="5609832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0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8B4A16E-0DA4-4D8F-8DA7-6E0574E26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975"/>
          <a:stretch/>
        </p:blipFill>
        <p:spPr>
          <a:xfrm>
            <a:off x="7729283" y="2210887"/>
            <a:ext cx="3816804" cy="328985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6299AAE-D9D2-4A1B-A310-51B02A45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Division Multiple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A4D8BA-8687-46C0-9843-BA5D1120D5BA}"/>
              </a:ext>
            </a:extLst>
          </p:cNvPr>
          <p:cNvSpPr txBox="1"/>
          <p:nvPr/>
        </p:nvSpPr>
        <p:spPr>
          <a:xfrm>
            <a:off x="1209870" y="1770083"/>
            <a:ext cx="71688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Common multiple access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wireless </a:t>
            </a:r>
            <a:r>
              <a:rPr lang="it-IT" dirty="0" err="1"/>
              <a:t>communications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The first </a:t>
            </a:r>
            <a:r>
              <a:rPr lang="it-IT" dirty="0" err="1"/>
              <a:t>aim</a:t>
            </a:r>
            <a:r>
              <a:rPr lang="it-IT" dirty="0"/>
              <a:t> of CDMA </a:t>
            </a:r>
            <a:r>
              <a:rPr lang="it-IT" dirty="0" err="1"/>
              <a:t>was</a:t>
            </a:r>
            <a:r>
              <a:rPr lang="it-IT" dirty="0"/>
              <a:t> to solve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in </a:t>
            </a:r>
            <a:r>
              <a:rPr lang="it-IT" dirty="0" err="1"/>
              <a:t>military</a:t>
            </a:r>
            <a:r>
              <a:rPr lang="it-IT" dirty="0"/>
              <a:t> field: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Limit </a:t>
            </a:r>
            <a:r>
              <a:rPr lang="it-IT" dirty="0" err="1"/>
              <a:t>enemy</a:t>
            </a:r>
            <a:r>
              <a:rPr lang="it-IT" dirty="0"/>
              <a:t> capability to </a:t>
            </a:r>
            <a:r>
              <a:rPr lang="it-IT" dirty="0" err="1"/>
              <a:t>interfere</a:t>
            </a:r>
            <a:r>
              <a:rPr lang="it-IT" dirty="0"/>
              <a:t> radio </a:t>
            </a:r>
            <a:r>
              <a:rPr lang="it-IT" dirty="0" err="1"/>
              <a:t>signal</a:t>
            </a:r>
            <a:r>
              <a:rPr lang="it-IT" dirty="0"/>
              <a:t> (jamming).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Prevent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of </a:t>
            </a:r>
            <a:r>
              <a:rPr lang="it-IT" dirty="0" err="1"/>
              <a:t>communication</a:t>
            </a:r>
            <a:r>
              <a:rPr lang="it-IT" dirty="0"/>
              <a:t> (</a:t>
            </a:r>
            <a:r>
              <a:rPr lang="it-IT" dirty="0" err="1"/>
              <a:t>noise</a:t>
            </a:r>
            <a:r>
              <a:rPr lang="it-IT" dirty="0"/>
              <a:t>-like </a:t>
            </a:r>
            <a:r>
              <a:rPr lang="it-IT" dirty="0" err="1"/>
              <a:t>signals</a:t>
            </a:r>
            <a:r>
              <a:rPr lang="it-IT" dirty="0"/>
              <a:t>).</a:t>
            </a:r>
          </a:p>
          <a:p>
            <a:pPr marL="0" lvl="1"/>
            <a:endParaRPr lang="it-IT" dirty="0">
              <a:effectLst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effectLst/>
              </a:rPr>
              <a:t>Initial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signal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bandwidth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is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spreaded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into</a:t>
            </a:r>
            <a:r>
              <a:rPr lang="it-IT" dirty="0"/>
              <a:t> a </a:t>
            </a:r>
            <a:r>
              <a:rPr lang="it-IT" dirty="0" err="1"/>
              <a:t>larger</a:t>
            </a:r>
            <a:r>
              <a:rPr lang="it-IT" dirty="0"/>
              <a:t> one.</a:t>
            </a:r>
            <a:r>
              <a:rPr lang="it-IT" dirty="0">
                <a:effectLst/>
              </a:rPr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</a:rPr>
              <a:t>More users </a:t>
            </a:r>
            <a:r>
              <a:rPr lang="it-IT" dirty="0"/>
              <a:t>work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frequencies.</a:t>
            </a:r>
            <a:r>
              <a:rPr lang="it-IT" dirty="0">
                <a:effectLst/>
              </a:rPr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</a:rPr>
              <a:t>Users can be </a:t>
            </a:r>
            <a:r>
              <a:rPr lang="it-IT" dirty="0" err="1">
                <a:effectLst/>
              </a:rPr>
              <a:t>identified</a:t>
            </a:r>
            <a:r>
              <a:rPr lang="it-IT" dirty="0">
                <a:effectLst/>
              </a:rPr>
              <a:t> with </a:t>
            </a:r>
            <a:r>
              <a:rPr lang="it-IT" dirty="0" err="1">
                <a:effectLst/>
              </a:rPr>
              <a:t>unique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codes</a:t>
            </a:r>
            <a:r>
              <a:rPr lang="it-IT" dirty="0">
                <a:effectLst/>
              </a:rPr>
              <a:t> with some </a:t>
            </a:r>
            <a:r>
              <a:rPr lang="it-IT" dirty="0" err="1">
                <a:effectLst/>
              </a:rPr>
              <a:t>properties</a:t>
            </a:r>
            <a:r>
              <a:rPr lang="it-IT" dirty="0">
                <a:effectLst/>
              </a:rPr>
              <a:t>              (“pseudo-random </a:t>
            </a:r>
            <a:r>
              <a:rPr lang="it-IT" dirty="0" err="1">
                <a:effectLst/>
              </a:rPr>
              <a:t>codes</a:t>
            </a:r>
            <a:r>
              <a:rPr lang="it-IT" dirty="0">
                <a:effectLst/>
              </a:rPr>
              <a:t>”)</a:t>
            </a:r>
          </a:p>
          <a:p>
            <a:pPr marL="0" lvl="1"/>
            <a:endParaRPr lang="it-IT" dirty="0"/>
          </a:p>
          <a:p>
            <a:pPr marL="0" lvl="1"/>
            <a:r>
              <a:rPr lang="it-IT" dirty="0"/>
              <a:t>Direct </a:t>
            </a:r>
            <a:r>
              <a:rPr lang="it-IT" dirty="0" err="1"/>
              <a:t>Sequence</a:t>
            </a:r>
            <a:r>
              <a:rPr lang="it-IT" dirty="0"/>
              <a:t> Spread-</a:t>
            </a:r>
            <a:r>
              <a:rPr lang="it-IT" dirty="0" err="1"/>
              <a:t>Spectrum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transmission technique.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52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51BC67-A45A-4022-8D6F-7A098DA00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4924" r="7636" b="4100"/>
          <a:stretch/>
        </p:blipFill>
        <p:spPr>
          <a:xfrm>
            <a:off x="1863255" y="1784742"/>
            <a:ext cx="8465489" cy="45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8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76072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C2E27B-F89C-4A55-9BD7-AFA8ADC2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Queue Theory M/M/K</a:t>
            </a:r>
          </a:p>
        </p:txBody>
      </p:sp>
    </p:spTree>
    <p:extLst>
      <p:ext uri="{BB962C8B-B14F-4D97-AF65-F5344CB8AC3E}">
        <p14:creationId xmlns:p14="http://schemas.microsoft.com/office/powerpoint/2010/main" val="1733958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357E8942-C3B4-4ABA-839A-64CDA513F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0"/>
          <a:stretch/>
        </p:blipFill>
        <p:spPr>
          <a:xfrm>
            <a:off x="8435901" y="1780159"/>
            <a:ext cx="2719779" cy="22307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4099F1-5D86-44B0-BE74-4B2005930ECD}"/>
              </a:ext>
            </a:extLst>
          </p:cNvPr>
          <p:cNvSpPr txBox="1"/>
          <p:nvPr/>
        </p:nvSpPr>
        <p:spPr>
          <a:xfrm>
            <a:off x="1167318" y="1887166"/>
            <a:ext cx="8046256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Single queueing station with multiple servers.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Customers arrive according to a Poisson process with rate </a:t>
            </a:r>
            <a:r>
              <a:rPr lang="el-GR" dirty="0"/>
              <a:t>λ</a:t>
            </a:r>
            <a:r>
              <a:rPr lang="it-IT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probability distribution of the service time is exponential with mean 1/μ sec.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A customer at the head of the queue is routed to any server that is available.</a:t>
            </a:r>
            <a:endParaRPr lang="en-US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4573D51-A3E6-4D10-A015-4929D17D7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238" y="4631634"/>
            <a:ext cx="7381524" cy="9069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7CA3004-E6FE-4D3A-B899-16F2608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M/M/k</a:t>
            </a:r>
          </a:p>
        </p:txBody>
      </p:sp>
    </p:spTree>
    <p:extLst>
      <p:ext uri="{BB962C8B-B14F-4D97-AF65-F5344CB8AC3E}">
        <p14:creationId xmlns:p14="http://schemas.microsoft.com/office/powerpoint/2010/main" val="14343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A3004-E6FE-4D3A-B899-16F2608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M/M/k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5588A5-A43A-4E9B-B538-057721D9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77" y="5222098"/>
            <a:ext cx="7518179" cy="1088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3F7CC5D-7273-405F-8ECA-01A6D5FE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83" y="1868398"/>
            <a:ext cx="3201043" cy="9203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E46CD05-CD0E-4DEA-A85B-5BD04B2E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026" y="1913612"/>
            <a:ext cx="1551751" cy="68478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60E3F85-2AEC-4385-8287-B7CDE7A09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983" y="2867724"/>
            <a:ext cx="4790670" cy="113767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23DDFF2-AD47-4FD3-A285-DD069FA54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504" y="4005397"/>
            <a:ext cx="2177478" cy="10887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93B93F4-67FC-4446-BEB7-22852FD35B71}"/>
                  </a:ext>
                </a:extLst>
              </p:cNvPr>
              <p:cNvSpPr txBox="1"/>
              <p:nvPr/>
            </p:nvSpPr>
            <p:spPr>
              <a:xfrm>
                <a:off x="1097280" y="1543463"/>
                <a:ext cx="6001966" cy="440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probability of zero customers in the system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probability of at least k customers in the system</a:t>
                </a:r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mean number of customers in the queue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93B93F4-67FC-4446-BEB7-22852FD35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543463"/>
                <a:ext cx="6001966" cy="4403770"/>
              </a:xfrm>
              <a:prstGeom prst="rect">
                <a:avLst/>
              </a:prstGeom>
              <a:blipFill>
                <a:blip r:embed="rId7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0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80045BC-58DB-469C-8997-6C0C16B17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D30BD388-3142-4E2A-9D9F-76988CB82503}"/>
              </a:ext>
            </a:extLst>
          </p:cNvPr>
          <p:cNvGrpSpPr/>
          <p:nvPr/>
        </p:nvGrpSpPr>
        <p:grpSpPr>
          <a:xfrm>
            <a:off x="1303228" y="634946"/>
            <a:ext cx="9585544" cy="5314406"/>
            <a:chOff x="1303228" y="634946"/>
            <a:chExt cx="9585544" cy="5314406"/>
          </a:xfrm>
        </p:grpSpPr>
        <p:pic>
          <p:nvPicPr>
            <p:cNvPr id="5" name="Segnaposto contenuto 4">
              <a:extLst>
                <a:ext uri="{FF2B5EF4-FFF2-40B4-BE49-F238E27FC236}">
                  <a16:creationId xmlns:a16="http://schemas.microsoft.com/office/drawing/2014/main" id="{1D01ECF9-1E9F-4498-ABBE-2DBE4DEA5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1" r="5903"/>
            <a:stretch/>
          </p:blipFill>
          <p:spPr>
            <a:xfrm>
              <a:off x="1303228" y="634946"/>
              <a:ext cx="9585544" cy="5314406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E1FB910F-393A-454F-89D0-828713A71330}"/>
                </a:ext>
              </a:extLst>
            </p:cNvPr>
            <p:cNvSpPr/>
            <p:nvPr/>
          </p:nvSpPr>
          <p:spPr>
            <a:xfrm>
              <a:off x="1303228" y="2743200"/>
              <a:ext cx="127366" cy="516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19D321D1-4916-4D86-A0E0-B434AA97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Simulation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EF6BB5-A95D-4C59-808C-3B64F444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BDA68-EBDD-443C-9B6B-03CA14AF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C07DB3-666C-4A9D-81CE-83B435F95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878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7B8F4C-C0E5-41F8-AA4A-7B08D46B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D30695-F028-414A-AFF3-D4BF1898B453}"/>
              </a:ext>
            </a:extLst>
          </p:cNvPr>
          <p:cNvSpPr txBox="1"/>
          <p:nvPr/>
        </p:nvSpPr>
        <p:spPr>
          <a:xfrm>
            <a:off x="9292453" y="2223405"/>
            <a:ext cx="268356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/>
              <a:t>Repetitions</a:t>
            </a:r>
            <a:r>
              <a:rPr lang="it-IT" dirty="0"/>
              <a:t>: 1000</a:t>
            </a:r>
          </a:p>
          <a:p>
            <a:pPr>
              <a:lnSpc>
                <a:spcPct val="150000"/>
              </a:lnSpc>
            </a:pPr>
            <a:r>
              <a:rPr lang="it-IT" dirty="0" err="1"/>
              <a:t>Packets</a:t>
            </a:r>
            <a:r>
              <a:rPr lang="it-IT" dirty="0"/>
              <a:t>: 10000</a:t>
            </a:r>
          </a:p>
          <a:p>
            <a:pPr>
              <a:lnSpc>
                <a:spcPct val="150000"/>
              </a:lnSpc>
            </a:pPr>
            <a:r>
              <a:rPr lang="it-IT" dirty="0"/>
              <a:t>Servers: 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7BF1E8-D10B-4F86-8FB6-EC835949E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267" r="7339" b="3327"/>
          <a:stretch/>
        </p:blipFill>
        <p:spPr>
          <a:xfrm>
            <a:off x="1339645" y="2087774"/>
            <a:ext cx="7447936" cy="39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3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DB4C54-2EDE-42F5-A7EC-CF2E3EDC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058518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7E429-CCE9-4128-98BC-43188DF8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Direct Sequence Spread-</a:t>
            </a:r>
            <a:r>
              <a:rPr lang="it-IT" dirty="0" err="1"/>
              <a:t>Spectrum</a:t>
            </a:r>
            <a:endParaRPr lang="it-IT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BD3A804-DA0A-4E68-96F2-EC09B9001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28" y="2504285"/>
            <a:ext cx="2665749" cy="303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B165D39B-1E0F-44B2-9EA6-50227731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737" y="2118472"/>
            <a:ext cx="3174089" cy="319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1F4553-2593-4E7B-BAD1-2AC5D61F4731}"/>
                  </a:ext>
                </a:extLst>
              </p:cNvPr>
              <p:cNvSpPr txBox="1"/>
              <p:nvPr/>
            </p:nvSpPr>
            <p:spPr>
              <a:xfrm>
                <a:off x="1097280" y="1937574"/>
                <a:ext cx="4856048" cy="3452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Bandwith of a spread-spectrum signal is larger than starting bandwidth.</a:t>
                </a:r>
              </a:p>
              <a:p>
                <a:pPr>
                  <a:lnSpc>
                    <a:spcPct val="130000"/>
                  </a:lnSpc>
                </a:pPr>
                <a:r>
                  <a:rPr lang="it-IT" b="0" dirty="0"/>
                  <a:t>Processing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identifies the gain in terms of bandwidth introduced by the spreading: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= bandwidth of the spreading signal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= bandwidth of the original signal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lvl="1">
                  <a:lnSpc>
                    <a:spcPct val="130000"/>
                  </a:lnSpc>
                </a:pPr>
                <a:r>
                  <a:rPr lang="en-US" dirty="0"/>
                  <a:t>Spreading is realized as a product between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and a code signal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1F4553-2593-4E7B-BAD1-2AC5D61F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37574"/>
                <a:ext cx="4856048" cy="3452676"/>
              </a:xfrm>
              <a:prstGeom prst="rect">
                <a:avLst/>
              </a:prstGeom>
              <a:blipFill>
                <a:blip r:embed="rId4"/>
                <a:stretch>
                  <a:fillRect l="-1004" b="-19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6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6A1F13-9AA9-4CE9-AB72-23A7B35F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Generation and PN-</a:t>
            </a:r>
            <a:r>
              <a:rPr lang="it-IT" dirty="0" err="1"/>
              <a:t>Sequences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2DBC79-87A5-4FE9-9533-7A7CBBC1C51A}"/>
              </a:ext>
            </a:extLst>
          </p:cNvPr>
          <p:cNvSpPr txBox="1"/>
          <p:nvPr/>
        </p:nvSpPr>
        <p:spPr>
          <a:xfrm>
            <a:off x="1199119" y="1940765"/>
            <a:ext cx="10434863" cy="4391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it-IT" dirty="0">
                <a:solidFill>
                  <a:srgbClr val="000000"/>
                </a:solidFill>
              </a:rPr>
              <a:t>Pseudo-</a:t>
            </a:r>
            <a:r>
              <a:rPr lang="it-IT" dirty="0" err="1">
                <a:solidFill>
                  <a:srgbClr val="000000"/>
                </a:solidFill>
              </a:rPr>
              <a:t>Noise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codes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properties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 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Two </a:t>
            </a:r>
            <a:r>
              <a:rPr lang="it-IT" dirty="0" err="1">
                <a:solidFill>
                  <a:srgbClr val="000000"/>
                </a:solidFill>
              </a:rPr>
              <a:t>levels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signal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High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auto-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correlation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identify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them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Low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cross-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correlation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dirty="0">
                <a:solidFill>
                  <a:srgbClr val="000000"/>
                </a:solidFill>
              </a:rPr>
              <a:t> to </a:t>
            </a:r>
            <a:r>
              <a:rPr lang="it-IT" dirty="0" err="1">
                <a:solidFill>
                  <a:srgbClr val="000000"/>
                </a:solidFill>
              </a:rPr>
              <a:t>let</a:t>
            </a:r>
            <a:r>
              <a:rPr lang="it-IT" dirty="0">
                <a:solidFill>
                  <a:srgbClr val="000000"/>
                </a:solidFill>
              </a:rPr>
              <a:t> more users </a:t>
            </a:r>
            <a:r>
              <a:rPr lang="it-IT" dirty="0" err="1">
                <a:solidFill>
                  <a:srgbClr val="000000"/>
                </a:solidFill>
              </a:rPr>
              <a:t>communicate</a:t>
            </a:r>
            <a:r>
              <a:rPr lang="it-IT" dirty="0">
                <a:solidFill>
                  <a:srgbClr val="000000"/>
                </a:solidFill>
              </a:rPr>
              <a:t> over the </a:t>
            </a:r>
            <a:r>
              <a:rPr lang="it-IT" dirty="0" err="1">
                <a:solidFill>
                  <a:srgbClr val="000000"/>
                </a:solidFill>
              </a:rPr>
              <a:t>same</a:t>
            </a:r>
            <a:r>
              <a:rPr lang="it-IT" dirty="0">
                <a:solidFill>
                  <a:srgbClr val="000000"/>
                </a:solidFill>
              </a:rPr>
              <a:t> frequencies.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000000"/>
                </a:solidFill>
                <a:effectLst/>
              </a:rPr>
              <a:t>Balanced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(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difference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high-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values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and low-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values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1) in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order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to spread the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signal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energy.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it-IT" dirty="0">
                <a:solidFill>
                  <a:srgbClr val="000000"/>
                </a:solidFill>
              </a:rPr>
              <a:t>Code </a:t>
            </a:r>
            <a:r>
              <a:rPr lang="it-IT" dirty="0" err="1">
                <a:solidFill>
                  <a:srgbClr val="000000"/>
                </a:solidFill>
              </a:rPr>
              <a:t>types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</a:rPr>
              <a:t>O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rthogonals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: Walsh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N</a:t>
            </a:r>
            <a:r>
              <a:rPr lang="it-IT" b="0" i="0" dirty="0">
                <a:solidFill>
                  <a:srgbClr val="000000"/>
                </a:solidFill>
                <a:effectLst/>
              </a:rPr>
              <a:t>on-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orthogonali</a:t>
            </a:r>
            <a:r>
              <a:rPr lang="it-IT" dirty="0">
                <a:solidFill>
                  <a:srgbClr val="000000"/>
                </a:solidFill>
              </a:rPr>
              <a:t>: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M-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endParaRPr lang="it-IT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Gold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Codes</a:t>
            </a:r>
            <a:endParaRPr lang="it-IT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000000"/>
                </a:solidFill>
                <a:effectLst/>
              </a:rPr>
              <a:t>Kasami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Codes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8AA2B2-6B1C-41E5-B2D0-4A048943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550" y="4507906"/>
            <a:ext cx="3546433" cy="9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436DE-168E-418E-B046-2AD23557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M-</a:t>
            </a:r>
            <a:r>
              <a:rPr lang="it-IT" dirty="0" err="1"/>
              <a:t>Sequences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E042A3-EF9E-4C7D-828C-5B713B401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4"/>
          <a:stretch/>
        </p:blipFill>
        <p:spPr>
          <a:xfrm>
            <a:off x="1097280" y="1968760"/>
            <a:ext cx="3955457" cy="37756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F6D152-B790-44A7-83E2-F95B3EB41730}"/>
              </a:ext>
            </a:extLst>
          </p:cNvPr>
          <p:cNvSpPr txBox="1"/>
          <p:nvPr/>
        </p:nvSpPr>
        <p:spPr>
          <a:xfrm>
            <a:off x="5543005" y="2464214"/>
            <a:ext cx="6148874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dirty="0"/>
              <a:t>Maximum </a:t>
            </a:r>
            <a:r>
              <a:rPr lang="it-IT" dirty="0" err="1"/>
              <a:t>length</a:t>
            </a:r>
            <a:r>
              <a:rPr lang="it-IT" dirty="0"/>
              <a:t> </a:t>
            </a:r>
            <a:r>
              <a:rPr lang="it-IT" dirty="0" err="1"/>
              <a:t>sequences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Implemented</a:t>
            </a:r>
            <a:r>
              <a:rPr lang="it-IT" dirty="0"/>
              <a:t> with LFSR.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Prime </a:t>
            </a:r>
            <a:r>
              <a:rPr lang="it-IT" i="1" dirty="0"/>
              <a:t>m-degree </a:t>
            </a:r>
            <a:r>
              <a:rPr lang="it-IT" dirty="0" err="1"/>
              <a:t>polynomes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generator.</a:t>
            </a:r>
            <a:endParaRPr lang="it-IT" i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[0 0 0 ... 0 1] </a:t>
            </a:r>
            <a:r>
              <a:rPr lang="it-IT" dirty="0" err="1"/>
              <a:t>starting</a:t>
            </a:r>
            <a:r>
              <a:rPr lang="it-IT" dirty="0"/>
              <a:t> LFSR </a:t>
            </a:r>
            <a:r>
              <a:rPr lang="it-IT" dirty="0" err="1"/>
              <a:t>condition</a:t>
            </a:r>
            <a:r>
              <a:rPr lang="it-IT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L = 2^(m-1)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length</a:t>
            </a:r>
            <a:r>
              <a:rPr lang="it-IT" dirty="0"/>
              <a:t> of the </a:t>
            </a:r>
            <a:r>
              <a:rPr lang="it-IT" dirty="0" err="1"/>
              <a:t>sequence</a:t>
            </a:r>
            <a:r>
              <a:rPr lang="it-IT" dirty="0"/>
              <a:t>. 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25396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F30F877-3DFF-4A0F-9429-7BAF5D00C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6930" r="7396" b="5679"/>
          <a:stretch/>
        </p:blipFill>
        <p:spPr>
          <a:xfrm>
            <a:off x="768451" y="1896894"/>
            <a:ext cx="10716057" cy="4338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E55CB3D-85BD-4F66-BAB0-BEC504A52527}"/>
                  </a:ext>
                </a:extLst>
              </p:cNvPr>
              <p:cNvSpPr txBox="1"/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#User =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E55CB3D-85BD-4F66-BAB0-BEC504A52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blipFill>
                <a:blip r:embed="rId3"/>
                <a:stretch>
                  <a:fillRect l="-4145" t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2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5D81A4-DECF-4003-BB69-C746D89DC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 t="3864" r="7208" b="66402"/>
          <a:stretch/>
        </p:blipFill>
        <p:spPr>
          <a:xfrm>
            <a:off x="1097280" y="1994170"/>
            <a:ext cx="9961124" cy="178989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EA816A-9EFE-4306-A8FD-AAF369346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63817" r="8166" b="6449"/>
          <a:stretch/>
        </p:blipFill>
        <p:spPr>
          <a:xfrm>
            <a:off x="1013305" y="4040870"/>
            <a:ext cx="9961124" cy="178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8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FE3B05-D6BD-48B9-87FE-C56C5F99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3889" r="7474" b="37152"/>
          <a:stretch/>
        </p:blipFill>
        <p:spPr>
          <a:xfrm>
            <a:off x="1009572" y="1978091"/>
            <a:ext cx="10146108" cy="406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1032</Words>
  <Application>Microsoft Office PowerPoint</Application>
  <PresentationFormat>Widescreen</PresentationFormat>
  <Paragraphs>166</Paragraphs>
  <Slides>36</Slides>
  <Notes>0</Notes>
  <HiddenSlides>0</HiddenSlides>
  <MMClips>23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Retrospettivo</vt:lpstr>
      <vt:lpstr>CDMA Transmission  Jamming Queue Theory</vt:lpstr>
      <vt:lpstr>Agenda</vt:lpstr>
      <vt:lpstr>Code Division Multiple Access</vt:lpstr>
      <vt:lpstr>Direct Sequence Spread-Spectrum</vt:lpstr>
      <vt:lpstr>Code Generation and PN-Sequences</vt:lpstr>
      <vt:lpstr>M-Sequences</vt:lpstr>
      <vt:lpstr>Single CDMA Transmission Simulation </vt:lpstr>
      <vt:lpstr>Single CDMA Transmission Simulation </vt:lpstr>
      <vt:lpstr>Single CDMA Transmission Simulation </vt:lpstr>
      <vt:lpstr>BER varying L_c  and #Users</vt:lpstr>
      <vt:lpstr>BER varying E_b/N_0 and #Users</vt:lpstr>
      <vt:lpstr>BER varying E_b/N_0 and L_c</vt:lpstr>
      <vt:lpstr>Jamming</vt:lpstr>
      <vt:lpstr>Broadband Jammer</vt:lpstr>
      <vt:lpstr>Single Tone Jammer</vt:lpstr>
      <vt:lpstr>Multi Tone Jammer</vt:lpstr>
      <vt:lpstr>Single CDMA Transmission with Jamming </vt:lpstr>
      <vt:lpstr>Single CDMA Transmission with Jamming  </vt:lpstr>
      <vt:lpstr>Single CDMA Transmission with Jamming </vt:lpstr>
      <vt:lpstr>Single CDMA Transmission with Jamming </vt:lpstr>
      <vt:lpstr>Single CDMA Transmission with Jamming </vt:lpstr>
      <vt:lpstr>BER varying Jamming Intensity and Type</vt:lpstr>
      <vt:lpstr>BER varying Jamming Type and #User</vt:lpstr>
      <vt:lpstr>BER varying Jamming Type and E_b/N_0 </vt:lpstr>
      <vt:lpstr>Audio Transmission</vt:lpstr>
      <vt:lpstr>Audio Transmission</vt:lpstr>
      <vt:lpstr>Audio Transmission</vt:lpstr>
      <vt:lpstr>Audio Transmission</vt:lpstr>
      <vt:lpstr>Audio Transmission</vt:lpstr>
      <vt:lpstr>Audio Transmission</vt:lpstr>
      <vt:lpstr>Queue Theory M/M/K</vt:lpstr>
      <vt:lpstr>M/M/k</vt:lpstr>
      <vt:lpstr>M/M/k</vt:lpstr>
      <vt:lpstr>Simulation</vt:lpstr>
      <vt:lpstr>Simulation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CDMA Transmission  Jamming Queue Theory</dc:title>
  <dc:creator>GIUSEPPE SECCIA</dc:creator>
  <cp:lastModifiedBy>Giovanni Rescinito</cp:lastModifiedBy>
  <cp:revision>2</cp:revision>
  <dcterms:created xsi:type="dcterms:W3CDTF">2020-11-01T16:55:13Z</dcterms:created>
  <dcterms:modified xsi:type="dcterms:W3CDTF">2020-11-10T08:34:09Z</dcterms:modified>
</cp:coreProperties>
</file>